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80" r:id="rId4"/>
    <p:sldId id="262" r:id="rId5"/>
    <p:sldId id="283" r:id="rId6"/>
    <p:sldId id="264" r:id="rId7"/>
    <p:sldId id="284" r:id="rId8"/>
    <p:sldId id="290" r:id="rId9"/>
    <p:sldId id="279" r:id="rId10"/>
    <p:sldId id="292"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71429" autoAdjust="0"/>
  </p:normalViewPr>
  <p:slideViewPr>
    <p:cSldViewPr snapToGrid="0">
      <p:cViewPr varScale="1">
        <p:scale>
          <a:sx n="47" d="100"/>
          <a:sy n="47" d="100"/>
        </p:scale>
        <p:origin x="-1332" y="-102"/>
      </p:cViewPr>
      <p:guideLst>
        <p:guide orient="horz" pos="2160"/>
        <p:guide pos="3840"/>
      </p:guideLst>
    </p:cSldViewPr>
  </p:slideViewPr>
  <p:outlineViewPr>
    <p:cViewPr>
      <p:scale>
        <a:sx n="33" d="100"/>
        <a:sy n="33" d="100"/>
      </p:scale>
      <p:origin x="0" y="-20382"/>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05"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1048806"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96BA7-1FA5-4FC8-9D76-C6C7A952CB23}" type="datetimeFigureOut">
              <a:rPr lang="es-ES" smtClean="0"/>
              <a:pPr/>
              <a:t>13/10/2023</a:t>
            </a:fld>
            <a:endParaRPr lang="es-ES"/>
          </a:p>
        </p:txBody>
      </p:sp>
      <p:sp>
        <p:nvSpPr>
          <p:cNvPr id="1048807"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1048808"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809"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1048810"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4EED4-8E5E-484C-B63C-AF9E5A3CE065}" type="slidenum">
              <a:rPr lang="es-ES" smtClean="0"/>
              <a:pPr/>
              <a:t>‹Nº›</a:t>
            </a:fld>
            <a:endParaRPr lang="es-ES"/>
          </a:p>
        </p:txBody>
      </p:sp>
    </p:spTree>
    <p:extLst>
      <p:ext uri="{BB962C8B-B14F-4D97-AF65-F5344CB8AC3E}">
        <p14:creationId xmlns:p14="http://schemas.microsoft.com/office/powerpoint/2010/main" val="143277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1</a:t>
            </a:fld>
            <a:endParaRPr lang="es-ES"/>
          </a:p>
        </p:txBody>
      </p:sp>
    </p:spTree>
    <p:extLst>
      <p:ext uri="{BB962C8B-B14F-4D97-AF65-F5344CB8AC3E}">
        <p14:creationId xmlns:p14="http://schemas.microsoft.com/office/powerpoint/2010/main" val="136821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Marcador de imagen de diapositiva 1"/>
          <p:cNvSpPr>
            <a:spLocks noGrp="1" noRot="1" noChangeAspect="1"/>
          </p:cNvSpPr>
          <p:nvPr>
            <p:ph type="sldImg"/>
          </p:nvPr>
        </p:nvSpPr>
        <p:spPr/>
      </p:sp>
      <p:sp>
        <p:nvSpPr>
          <p:cNvPr id="1048648" name="Marcador de notas 2"/>
          <p:cNvSpPr>
            <a:spLocks noGrp="1"/>
          </p:cNvSpPr>
          <p:nvPr>
            <p:ph type="body" idx="1"/>
          </p:nvPr>
        </p:nvSpPr>
        <p:spPr/>
        <p:txBody>
          <a:bodyPr/>
          <a:lstStyle/>
          <a:p>
            <a:endParaRPr lang="es-ES" dirty="0"/>
          </a:p>
        </p:txBody>
      </p:sp>
      <p:sp>
        <p:nvSpPr>
          <p:cNvPr id="1048649" name="Marcador de número de diapositiva 3"/>
          <p:cNvSpPr>
            <a:spLocks noGrp="1"/>
          </p:cNvSpPr>
          <p:nvPr>
            <p:ph type="sldNum" sz="quarter" idx="10"/>
          </p:nvPr>
        </p:nvSpPr>
        <p:spPr/>
        <p:txBody>
          <a:bodyPr/>
          <a:lstStyle/>
          <a:p>
            <a:fld id="{56E4EED4-8E5E-484C-B63C-AF9E5A3CE065}"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3</a:t>
            </a:fld>
            <a:endParaRPr lang="es-ES"/>
          </a:p>
        </p:txBody>
      </p:sp>
    </p:spTree>
    <p:extLst>
      <p:ext uri="{BB962C8B-B14F-4D97-AF65-F5344CB8AC3E}">
        <p14:creationId xmlns:p14="http://schemas.microsoft.com/office/powerpoint/2010/main" val="181828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Marcador de imagen de diapositiva 1"/>
          <p:cNvSpPr>
            <a:spLocks noGrp="1" noRot="1" noChangeAspect="1"/>
          </p:cNvSpPr>
          <p:nvPr>
            <p:ph type="sldImg"/>
          </p:nvPr>
        </p:nvSpPr>
        <p:spPr/>
      </p:sp>
      <p:sp>
        <p:nvSpPr>
          <p:cNvPr id="1048632" name="Marcador de notas 2"/>
          <p:cNvSpPr>
            <a:spLocks noGrp="1"/>
          </p:cNvSpPr>
          <p:nvPr>
            <p:ph type="body" idx="1"/>
          </p:nvPr>
        </p:nvSpPr>
        <p:spPr/>
        <p:txBody>
          <a:bodyPr/>
          <a:lstStyle/>
          <a:p>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endParaRPr lang="es-ES" dirty="0"/>
          </a:p>
        </p:txBody>
      </p:sp>
      <p:sp>
        <p:nvSpPr>
          <p:cNvPr id="1048633" name="Marcador de número de diapositiva 3"/>
          <p:cNvSpPr>
            <a:spLocks noGrp="1"/>
          </p:cNvSpPr>
          <p:nvPr>
            <p:ph type="sldNum" sz="quarter" idx="10"/>
          </p:nvPr>
        </p:nvSpPr>
        <p:spPr/>
        <p:txBody>
          <a:bodyPr/>
          <a:lstStyle/>
          <a:p>
            <a:fld id="{56E4EED4-8E5E-484C-B63C-AF9E5A3CE065}"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5</a:t>
            </a:fld>
            <a:endParaRPr lang="es-ES"/>
          </a:p>
        </p:txBody>
      </p:sp>
    </p:spTree>
    <p:extLst>
      <p:ext uri="{BB962C8B-B14F-4D97-AF65-F5344CB8AC3E}">
        <p14:creationId xmlns:p14="http://schemas.microsoft.com/office/powerpoint/2010/main" val="51934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endParaRPr lang="es-ES" dirty="0"/>
          </a:p>
        </p:txBody>
      </p:sp>
      <p:sp>
        <p:nvSpPr>
          <p:cNvPr id="1048609" name="Marcador de número de diapositiva 3"/>
          <p:cNvSpPr>
            <a:spLocks noGrp="1"/>
          </p:cNvSpPr>
          <p:nvPr>
            <p:ph type="sldNum" sz="quarter" idx="10"/>
          </p:nvPr>
        </p:nvSpPr>
        <p:spPr/>
        <p:txBody>
          <a:bodyPr/>
          <a:lstStyle/>
          <a:p>
            <a:fld id="{56E4EED4-8E5E-484C-B63C-AF9E5A3CE06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Marcador de imagen de diapositiva 1"/>
          <p:cNvSpPr>
            <a:spLocks noGrp="1" noRot="1" noChangeAspect="1"/>
          </p:cNvSpPr>
          <p:nvPr>
            <p:ph type="sldImg"/>
          </p:nvPr>
        </p:nvSpPr>
        <p:spPr/>
      </p:sp>
      <p:sp>
        <p:nvSpPr>
          <p:cNvPr id="1048724" name="Marcador de notas 2"/>
          <p:cNvSpPr>
            <a:spLocks noGrp="1"/>
          </p:cNvSpPr>
          <p:nvPr>
            <p:ph type="body" idx="1"/>
          </p:nvPr>
        </p:nvSpPr>
        <p:spPr/>
        <p:txBody>
          <a:bodyPr/>
          <a:lstStyle/>
          <a:p>
            <a:endParaRPr lang="es-ES" dirty="0"/>
          </a:p>
        </p:txBody>
      </p:sp>
      <p:sp>
        <p:nvSpPr>
          <p:cNvPr id="1048725" name="Marcador de número de diapositiva 3"/>
          <p:cNvSpPr>
            <a:spLocks noGrp="1"/>
          </p:cNvSpPr>
          <p:nvPr>
            <p:ph type="sldNum" sz="quarter" idx="10"/>
          </p:nvPr>
        </p:nvSpPr>
        <p:spPr/>
        <p:txBody>
          <a:bodyPr/>
          <a:lstStyle/>
          <a:p>
            <a:fld id="{56E4EED4-8E5E-484C-B63C-AF9E5A3CE065}" type="slidenum">
              <a:rPr lang="es-ES" smtClean="0"/>
              <a:pPr/>
              <a:t>8</a:t>
            </a:fld>
            <a:endParaRPr lang="es-ES"/>
          </a:p>
        </p:txBody>
      </p:sp>
    </p:spTree>
    <p:extLst>
      <p:ext uri="{BB962C8B-B14F-4D97-AF65-F5344CB8AC3E}">
        <p14:creationId xmlns:p14="http://schemas.microsoft.com/office/powerpoint/2010/main" val="71291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Marcador de imagen de diapositiva 1"/>
          <p:cNvSpPr>
            <a:spLocks noGrp="1" noRot="1" noChangeAspect="1"/>
          </p:cNvSpPr>
          <p:nvPr>
            <p:ph type="sldImg"/>
          </p:nvPr>
        </p:nvSpPr>
        <p:spPr/>
      </p:sp>
      <p:sp>
        <p:nvSpPr>
          <p:cNvPr id="1048744" name="Marcador de notas 2"/>
          <p:cNvSpPr>
            <a:spLocks noGrp="1"/>
          </p:cNvSpPr>
          <p:nvPr>
            <p:ph type="body" idx="1"/>
          </p:nvPr>
        </p:nvSpPr>
        <p:spPr/>
        <p:txBody>
          <a:bodyPr/>
          <a:lstStyle/>
          <a:p>
            <a:endParaRPr lang="es-ES" dirty="0"/>
          </a:p>
        </p:txBody>
      </p:sp>
      <p:sp>
        <p:nvSpPr>
          <p:cNvPr id="1048745" name="Marcador de número de diapositiva 3"/>
          <p:cNvSpPr>
            <a:spLocks noGrp="1"/>
          </p:cNvSpPr>
          <p:nvPr>
            <p:ph type="sldNum" sz="quarter" idx="10"/>
          </p:nvPr>
        </p:nvSpPr>
        <p:spPr/>
        <p:txBody>
          <a:bodyPr/>
          <a:lstStyle/>
          <a:p>
            <a:fld id="{56E4EED4-8E5E-484C-B63C-AF9E5A3CE065}"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10</a:t>
            </a:fld>
            <a:endParaRPr lang="es-ES"/>
          </a:p>
        </p:txBody>
      </p:sp>
    </p:spTree>
    <p:extLst>
      <p:ext uri="{BB962C8B-B14F-4D97-AF65-F5344CB8AC3E}">
        <p14:creationId xmlns:p14="http://schemas.microsoft.com/office/powerpoint/2010/main" val="58705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4863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5"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6"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1048637"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1048638"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639" name="Footer Placeholder 4"/>
          <p:cNvSpPr>
            <a:spLocks noGrp="1"/>
          </p:cNvSpPr>
          <p:nvPr>
            <p:ph type="ftr" sz="quarter" idx="11"/>
          </p:nvPr>
        </p:nvSpPr>
        <p:spPr/>
        <p:txBody>
          <a:bodyPr/>
          <a:lstStyle/>
          <a:p>
            <a:endParaRPr lang="es-ES"/>
          </a:p>
        </p:txBody>
      </p:sp>
      <p:sp>
        <p:nvSpPr>
          <p:cNvPr id="1048640"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cxnSp>
        <p:nvCxnSpPr>
          <p:cNvPr id="3145729" name="Straight Connector 8"/>
          <p:cNvCxnSpPr>
            <a:cxnSpLocks/>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s-ES" smtClean="0"/>
              <a:t>Haga clic para modificar el estilo de título del patrón</a:t>
            </a:r>
            <a:endParaRPr lang="en-US" dirty="0"/>
          </a:p>
        </p:txBody>
      </p:sp>
      <p:sp>
        <p:nvSpPr>
          <p:cNvPr id="1048767"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68"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69" name="Footer Placeholder 4"/>
          <p:cNvSpPr>
            <a:spLocks noGrp="1"/>
          </p:cNvSpPr>
          <p:nvPr>
            <p:ph type="ftr" sz="quarter" idx="11"/>
          </p:nvPr>
        </p:nvSpPr>
        <p:spPr/>
        <p:txBody>
          <a:bodyPr/>
          <a:lstStyle/>
          <a:p>
            <a:endParaRPr lang="es-ES"/>
          </a:p>
        </p:txBody>
      </p:sp>
      <p:sp>
        <p:nvSpPr>
          <p:cNvPr id="1048770"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104875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2"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3"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1048754"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5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56" name="Footer Placeholder 4"/>
          <p:cNvSpPr>
            <a:spLocks noGrp="1"/>
          </p:cNvSpPr>
          <p:nvPr>
            <p:ph type="ftr" sz="quarter" idx="11"/>
          </p:nvPr>
        </p:nvSpPr>
        <p:spPr/>
        <p:txBody>
          <a:bodyPr/>
          <a:lstStyle/>
          <a:p>
            <a:endParaRPr lang="es-ES"/>
          </a:p>
        </p:txBody>
      </p:sp>
      <p:sp>
        <p:nvSpPr>
          <p:cNvPr id="104875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lvl1pPr marL="0"/>
          </a:lstStyle>
          <a:p>
            <a:r>
              <a:rPr lang="es-ES" smtClean="0"/>
              <a:t>Haga clic para modificar el estilo de título del patrón</a:t>
            </a:r>
            <a:endParaRPr lang="en-US" dirty="0"/>
          </a:p>
        </p:txBody>
      </p:sp>
      <p:sp>
        <p:nvSpPr>
          <p:cNvPr id="1048584"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58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586" name="Footer Placeholder 4"/>
          <p:cNvSpPr>
            <a:spLocks noGrp="1"/>
          </p:cNvSpPr>
          <p:nvPr>
            <p:ph type="ftr" sz="quarter" idx="11"/>
          </p:nvPr>
        </p:nvSpPr>
        <p:spPr/>
        <p:txBody>
          <a:bodyPr/>
          <a:lstStyle/>
          <a:p>
            <a:endParaRPr lang="es-ES"/>
          </a:p>
        </p:txBody>
      </p:sp>
      <p:sp>
        <p:nvSpPr>
          <p:cNvPr id="104858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4877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2"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3"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1048774"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104877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76" name="Footer Placeholder 4"/>
          <p:cNvSpPr>
            <a:spLocks noGrp="1"/>
          </p:cNvSpPr>
          <p:nvPr>
            <p:ph type="ftr" sz="quarter" idx="11"/>
          </p:nvPr>
        </p:nvSpPr>
        <p:spPr/>
        <p:txBody>
          <a:bodyPr/>
          <a:lstStyle/>
          <a:p>
            <a:endParaRPr lang="es-ES"/>
          </a:p>
        </p:txBody>
      </p:sp>
      <p:sp>
        <p:nvSpPr>
          <p:cNvPr id="104877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cxnSp>
        <p:nvCxnSpPr>
          <p:cNvPr id="3145730" name="Straight Connector 8"/>
          <p:cNvCxnSpPr>
            <a:cxnSpLocks/>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77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1048779"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0"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1" name="Date Placeholder 4"/>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82" name="Footer Placeholder 5"/>
          <p:cNvSpPr>
            <a:spLocks noGrp="1"/>
          </p:cNvSpPr>
          <p:nvPr>
            <p:ph type="ftr" sz="quarter" idx="11"/>
          </p:nvPr>
        </p:nvSpPr>
        <p:spPr/>
        <p:txBody>
          <a:bodyPr/>
          <a:lstStyle/>
          <a:p>
            <a:endParaRPr lang="es-ES"/>
          </a:p>
        </p:txBody>
      </p:sp>
      <p:sp>
        <p:nvSpPr>
          <p:cNvPr id="1048783" name="Slide Number Placeholder 6"/>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84"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1048785"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48786"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7"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48788"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9" name="Date Placeholder 6"/>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90" name="Footer Placeholder 7"/>
          <p:cNvSpPr>
            <a:spLocks noGrp="1"/>
          </p:cNvSpPr>
          <p:nvPr>
            <p:ph type="ftr" sz="quarter" idx="11"/>
          </p:nvPr>
        </p:nvSpPr>
        <p:spPr/>
        <p:txBody>
          <a:bodyPr/>
          <a:lstStyle/>
          <a:p>
            <a:endParaRPr lang="es-ES"/>
          </a:p>
        </p:txBody>
      </p:sp>
      <p:sp>
        <p:nvSpPr>
          <p:cNvPr id="1048791" name="Slide Number Placeholder 8"/>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s-ES" smtClean="0"/>
              <a:t>Haga clic para modificar el estilo de título del patrón</a:t>
            </a:r>
            <a:endParaRPr lang="en-US" dirty="0"/>
          </a:p>
        </p:txBody>
      </p:sp>
      <p:sp>
        <p:nvSpPr>
          <p:cNvPr id="1048748" name="Date Placeholder 2"/>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49" name="Footer Placeholder 3"/>
          <p:cNvSpPr>
            <a:spLocks noGrp="1"/>
          </p:cNvSpPr>
          <p:nvPr>
            <p:ph type="ftr" sz="quarter" idx="11"/>
          </p:nvPr>
        </p:nvSpPr>
        <p:spPr/>
        <p:txBody>
          <a:bodyPr/>
          <a:lstStyle/>
          <a:p>
            <a:endParaRPr lang="es-ES"/>
          </a:p>
        </p:txBody>
      </p:sp>
      <p:sp>
        <p:nvSpPr>
          <p:cNvPr id="1048750" name="Slide Number Placeholder 4"/>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4879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3"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4" name="Date Placeholder 6"/>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95"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1048796" name="Slide Number Placeholder 8"/>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48797"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8"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9"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1048800"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801"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48802" name="Date Placeholder 4"/>
          <p:cNvSpPr>
            <a:spLocks noGrp="1"/>
          </p:cNvSpPr>
          <p:nvPr>
            <p:ph type="dt" sz="half" idx="10"/>
          </p:nvPr>
        </p:nvSpPr>
        <p:spPr>
          <a:xfrm>
            <a:off x="465512" y="6459785"/>
            <a:ext cx="2618510" cy="365125"/>
          </a:xfrm>
        </p:spPr>
        <p:txBody>
          <a:bodyPr/>
          <a:lstStyle>
            <a:lvl1pPr algn="l"/>
          </a:lstStyle>
          <a:p>
            <a:fld id="{BCC9DB4F-FF3D-4663-87C6-0CBB2FA4956E}" type="datetimeFigureOut">
              <a:rPr lang="es-ES" smtClean="0"/>
              <a:pPr/>
              <a:t>13/10/2023</a:t>
            </a:fld>
            <a:endParaRPr lang="es-ES"/>
          </a:p>
        </p:txBody>
      </p:sp>
      <p:sp>
        <p:nvSpPr>
          <p:cNvPr id="1048803"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1048804" name="Slide Number Placeholder 6"/>
          <p:cNvSpPr>
            <a:spLocks noGrp="1"/>
          </p:cNvSpPr>
          <p:nvPr>
            <p:ph type="sldNum" sz="quarter" idx="12"/>
          </p:nvPr>
        </p:nvSpPr>
        <p:spPr/>
        <p:txBody>
          <a:bodyPr/>
          <a:lstStyle>
            <a:lvl1pPr>
              <a:defRPr>
                <a:solidFill>
                  <a:schemeClr val="tx2"/>
                </a:solidFill>
              </a:defRPr>
            </a:lvl1pPr>
          </a:lstStyle>
          <a:p>
            <a:fld id="{0A5724EB-713C-4E47-A813-59DB8D856C5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04875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0"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1048761"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48762"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48763" name="Date Placeholder 4"/>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64" name="Footer Placeholder 5"/>
          <p:cNvSpPr>
            <a:spLocks noGrp="1"/>
          </p:cNvSpPr>
          <p:nvPr>
            <p:ph type="ftr" sz="quarter" idx="11"/>
          </p:nvPr>
        </p:nvSpPr>
        <p:spPr/>
        <p:txBody>
          <a:bodyPr/>
          <a:lstStyle/>
          <a:p>
            <a:endParaRPr lang="es-ES"/>
          </a:p>
        </p:txBody>
      </p:sp>
      <p:sp>
        <p:nvSpPr>
          <p:cNvPr id="1048765" name="Slide Number Placeholder 6"/>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8"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48579"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580"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C9DB4F-FF3D-4663-87C6-0CBB2FA4956E}" type="datetimeFigureOut">
              <a:rPr lang="es-ES" smtClean="0"/>
              <a:pPr/>
              <a:t>13/10/2023</a:t>
            </a:fld>
            <a:endParaRPr lang="es-ES"/>
          </a:p>
        </p:txBody>
      </p:sp>
      <p:sp>
        <p:nvSpPr>
          <p:cNvPr id="1048581"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1048582"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724EB-713C-4E47-A813-59DB8D856C58}" type="slidenum">
              <a:rPr lang="es-ES" smtClean="0"/>
              <a:pPr/>
              <a:t>‹Nº›</a:t>
            </a:fld>
            <a:endParaRPr lang="es-ES"/>
          </a:p>
        </p:txBody>
      </p:sp>
      <p:cxnSp>
        <p:nvCxnSpPr>
          <p:cNvPr id="3145728" name="Straight Connector 9"/>
          <p:cNvCxnSpPr>
            <a:cxnSpLocks/>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ítulo 1"/>
          <p:cNvSpPr>
            <a:spLocks noGrp="1"/>
          </p:cNvSpPr>
          <p:nvPr>
            <p:ph type="ctrTitle"/>
          </p:nvPr>
        </p:nvSpPr>
        <p:spPr>
          <a:xfrm>
            <a:off x="2067339" y="1987826"/>
            <a:ext cx="8130209" cy="2409165"/>
          </a:xfrm>
        </p:spPr>
        <p:txBody>
          <a:bodyPr>
            <a:normAutofit fontScale="90000"/>
          </a:bodyPr>
          <a:lstStyle/>
          <a:p>
            <a:pPr algn="ct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t>
            </a: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smtClean="0">
                <a:solidFill>
                  <a:schemeClr val="tx1"/>
                </a:solidFill>
              </a:rPr>
              <a:t>SOCIEDAD CUBANA DE REUMATOLOGÍA</a:t>
            </a:r>
            <a:r>
              <a:rPr lang="es-ES" sz="3600" b="1" dirty="0">
                <a:solidFill>
                  <a:schemeClr val="tx1"/>
                </a:solidFill>
              </a:rPr>
              <a:t/>
            </a:r>
            <a:br>
              <a:rPr lang="es-ES" sz="3600" b="1" dirty="0">
                <a:solidFill>
                  <a:schemeClr val="tx1"/>
                </a:solidFill>
              </a:rPr>
            </a:br>
            <a:r>
              <a:rPr lang="es-ES" sz="3600" b="1" dirty="0" smtClean="0">
                <a:solidFill>
                  <a:schemeClr val="tx1"/>
                </a:solidFill>
              </a:rPr>
              <a:t>CAPITULO HOLGUÍN</a:t>
            </a:r>
            <a:r>
              <a:rPr lang="es-ES" sz="3600" b="1" smtClean="0">
                <a:solidFill>
                  <a:schemeClr val="tx1"/>
                </a:solidFill>
              </a:rPr>
              <a:t/>
            </a:r>
            <a:br>
              <a:rPr lang="es-ES" sz="3600" b="1" smtClean="0">
                <a:solidFill>
                  <a:schemeClr val="tx1"/>
                </a:solidFill>
              </a:rPr>
            </a:br>
            <a:r>
              <a:rPr lang="es-ES" sz="6000" b="1" dirty="0" smtClean="0">
                <a:solidFill>
                  <a:schemeClr val="tx1"/>
                </a:solidFill>
              </a:rPr>
              <a:t/>
            </a:r>
            <a:br>
              <a:rPr lang="es-ES" sz="6000" b="1" dirty="0" smtClean="0">
                <a:solidFill>
                  <a:schemeClr val="tx1"/>
                </a:solidFill>
              </a:rPr>
            </a:br>
            <a:r>
              <a:rPr lang="es-ES" sz="3600" b="1" dirty="0" smtClean="0">
                <a:solidFill>
                  <a:schemeClr val="tx1"/>
                </a:solidFill>
              </a:rPr>
              <a:t>Tema: Formas </a:t>
            </a:r>
            <a:r>
              <a:rPr lang="es-ES" sz="3600" b="1" dirty="0">
                <a:solidFill>
                  <a:schemeClr val="tx1"/>
                </a:solidFill>
              </a:rPr>
              <a:t>de presentación del </a:t>
            </a:r>
            <a:r>
              <a:rPr lang="es-ES" sz="3600" b="1" dirty="0" smtClean="0">
                <a:solidFill>
                  <a:schemeClr val="tx1"/>
                </a:solidFill>
              </a:rPr>
              <a:t>Lupus juvenil.</a:t>
            </a:r>
            <a:r>
              <a:rPr lang="es-ES" sz="3600" b="1" dirty="0">
                <a:solidFill>
                  <a:schemeClr val="tx1"/>
                </a:solidFill>
              </a:rPr>
              <a:t/>
            </a:r>
            <a:br>
              <a:rPr lang="es-ES" sz="3600" b="1" dirty="0">
                <a:solidFill>
                  <a:schemeClr val="tx1"/>
                </a:solidFill>
              </a:rPr>
            </a:br>
            <a:endParaRPr lang="es-ES" sz="3600" b="1" dirty="0">
              <a:solidFill>
                <a:schemeClr val="tx1"/>
              </a:solidFill>
            </a:endParaRPr>
          </a:p>
        </p:txBody>
      </p:sp>
      <p:sp>
        <p:nvSpPr>
          <p:cNvPr id="1048642" name="Subtítulo 2"/>
          <p:cNvSpPr>
            <a:spLocks noGrp="1"/>
          </p:cNvSpPr>
          <p:nvPr>
            <p:ph type="subTitle" idx="1"/>
          </p:nvPr>
        </p:nvSpPr>
        <p:spPr>
          <a:xfrm>
            <a:off x="990359" y="4531051"/>
            <a:ext cx="10343804" cy="1792780"/>
          </a:xfrm>
        </p:spPr>
        <p:txBody>
          <a:bodyPr>
            <a:normAutofit fontScale="93333"/>
          </a:bodyPr>
          <a:lstStyle/>
          <a:p>
            <a:r>
              <a:rPr lang="es-ES" sz="1500" b="1" dirty="0" smtClean="0">
                <a:solidFill>
                  <a:schemeClr val="tx1"/>
                </a:solidFill>
                <a:latin typeface="Arial Black" panose="020B0A04020102020204" pitchFamily="34" charset="0"/>
              </a:rPr>
              <a:t>DRA. Gloria Dailin Ruiz Borrero</a:t>
            </a:r>
          </a:p>
          <a:p>
            <a:r>
              <a:rPr lang="es-ES" sz="1500" b="1" dirty="0" smtClean="0">
                <a:solidFill>
                  <a:schemeClr val="tx1"/>
                </a:solidFill>
                <a:latin typeface="Arial Black" panose="020B0A04020102020204" pitchFamily="34" charset="0"/>
              </a:rPr>
              <a:t>DRA. Danay Legra CINTRA</a:t>
            </a:r>
          </a:p>
          <a:p>
            <a:r>
              <a:rPr lang="es-ES" sz="1500" b="1" dirty="0">
                <a:solidFill>
                  <a:schemeClr val="tx1"/>
                </a:solidFill>
                <a:latin typeface="Arial Black" panose="020B0A04020102020204" pitchFamily="34" charset="0"/>
              </a:rPr>
              <a:t>DRA. Liliana Torres Pérez </a:t>
            </a:r>
          </a:p>
          <a:p>
            <a:r>
              <a:rPr lang="es-ES" sz="1500" b="1" dirty="0">
                <a:solidFill>
                  <a:schemeClr val="tx1"/>
                </a:solidFill>
                <a:latin typeface="Arial Black" panose="020B0A04020102020204" pitchFamily="34" charset="0"/>
              </a:rPr>
              <a:t>DR. Orlando Paneque Landrove </a:t>
            </a:r>
          </a:p>
          <a:p>
            <a:endParaRPr lang="es-ES" b="1" dirty="0" smtClean="0">
              <a:solidFill>
                <a:schemeClr val="tx1"/>
              </a:solidFill>
              <a:latin typeface="Arial Black" panose="020B0A04020102020204" pitchFamily="34" charset="0"/>
            </a:endParaRPr>
          </a:p>
          <a:p>
            <a:endParaRPr lang="es-ES" dirty="0"/>
          </a:p>
        </p:txBody>
      </p:sp>
      <p:sp>
        <p:nvSpPr>
          <p:cNvPr id="1048643" name="CuadroTexto 3"/>
          <p:cNvSpPr txBox="1"/>
          <p:nvPr/>
        </p:nvSpPr>
        <p:spPr>
          <a:xfrm>
            <a:off x="5513026" y="6323831"/>
            <a:ext cx="874644" cy="400110"/>
          </a:xfrm>
          <a:prstGeom prst="rect">
            <a:avLst/>
          </a:prstGeom>
          <a:noFill/>
        </p:spPr>
        <p:txBody>
          <a:bodyPr wrap="square" rtlCol="0">
            <a:spAutoFit/>
          </a:bodyPr>
          <a:lstStyle/>
          <a:p>
            <a:r>
              <a:rPr lang="es-ES" sz="2000" b="1" dirty="0" smtClean="0"/>
              <a:t>2023</a:t>
            </a:r>
            <a:endParaRPr lang="es-E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689113" y="516421"/>
            <a:ext cx="2650435" cy="2803249"/>
          </a:xfrm>
          <a:prstGeom prst="rect">
            <a:avLst/>
          </a:prstGeom>
        </p:spPr>
      </p:pic>
      <p:pic>
        <p:nvPicPr>
          <p:cNvPr id="7" name="Imagen 6"/>
          <p:cNvPicPr>
            <a:picLocks noChangeAspect="1"/>
          </p:cNvPicPr>
          <p:nvPr/>
        </p:nvPicPr>
        <p:blipFill>
          <a:blip r:embed="rId4"/>
          <a:stretch>
            <a:fillRect/>
          </a:stretch>
        </p:blipFill>
        <p:spPr>
          <a:xfrm rot="16200000">
            <a:off x="3299872" y="2080233"/>
            <a:ext cx="4069956" cy="3040873"/>
          </a:xfrm>
          <a:prstGeom prst="rect">
            <a:avLst/>
          </a:prstGeom>
        </p:spPr>
      </p:pic>
      <p:pic>
        <p:nvPicPr>
          <p:cNvPr id="11" name="Imagen 10"/>
          <p:cNvPicPr>
            <a:picLocks noChangeAspect="1"/>
          </p:cNvPicPr>
          <p:nvPr/>
        </p:nvPicPr>
        <p:blipFill>
          <a:blip r:embed="rId5"/>
          <a:stretch>
            <a:fillRect/>
          </a:stretch>
        </p:blipFill>
        <p:spPr>
          <a:xfrm>
            <a:off x="8169964" y="735496"/>
            <a:ext cx="3498575" cy="4227029"/>
          </a:xfrm>
          <a:prstGeom prst="rect">
            <a:avLst/>
          </a:prstGeom>
        </p:spPr>
      </p:pic>
    </p:spTree>
    <p:extLst>
      <p:ext uri="{BB962C8B-B14F-4D97-AF65-F5344CB8AC3E}">
        <p14:creationId xmlns:p14="http://schemas.microsoft.com/office/powerpoint/2010/main" val="168186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ítulo 1"/>
          <p:cNvSpPr>
            <a:spLocks noGrp="1"/>
          </p:cNvSpPr>
          <p:nvPr>
            <p:ph type="title"/>
          </p:nvPr>
        </p:nvSpPr>
        <p:spPr/>
        <p:txBody>
          <a:bodyPr/>
          <a:lstStyle/>
          <a:p>
            <a:pPr algn="ctr"/>
            <a:r>
              <a:rPr lang="es-ES" b="1" dirty="0" smtClean="0"/>
              <a:t>Interrogatorio:</a:t>
            </a:r>
            <a:endParaRPr lang="es-ES" b="1" dirty="0"/>
          </a:p>
        </p:txBody>
      </p:sp>
      <p:sp>
        <p:nvSpPr>
          <p:cNvPr id="104864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
        <p:nvSpPr>
          <p:cNvPr id="1048646" name="Marcador de contenido 2"/>
          <p:cNvSpPr>
            <a:spLocks noGrp="1"/>
          </p:cNvSpPr>
          <p:nvPr>
            <p:ph idx="1"/>
          </p:nvPr>
        </p:nvSpPr>
        <p:spPr>
          <a:xfrm>
            <a:off x="457200" y="1737360"/>
            <a:ext cx="11430000" cy="4649323"/>
          </a:xfrm>
        </p:spPr>
        <p:txBody>
          <a:bodyPr>
            <a:normAutofit fontScale="57500" lnSpcReduction="20000"/>
          </a:bodyPr>
          <a:lstStyle/>
          <a:p>
            <a:r>
              <a:rPr lang="es-ES" sz="3400" b="1" dirty="0" smtClean="0"/>
              <a:t>MC: Fiebres y dolores articulares.</a:t>
            </a:r>
          </a:p>
          <a:p>
            <a:r>
              <a:rPr lang="es-ES" sz="3400" b="1" dirty="0" smtClean="0"/>
              <a:t>HEA:</a:t>
            </a:r>
          </a:p>
          <a:p>
            <a:pPr algn="just">
              <a:buFont typeface="Wingdings" panose="05000000000000000000" pitchFamily="2" charset="2"/>
              <a:buChar char="Ø"/>
            </a:pPr>
            <a:r>
              <a:rPr lang="es-ES" sz="2800" b="1" dirty="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Femenina,10 años.</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 Historia desde etapa temprana de la vida  de manifestaciones respiratorias repetitivas </a:t>
            </a:r>
            <a:r>
              <a:rPr lang="es-ES" sz="2800" b="1" dirty="0">
                <a:latin typeface="Arial" panose="020B0604020202020204" pitchFamily="34" charset="0"/>
                <a:cs typeface="Arial" panose="020B0604020202020204" pitchFamily="34" charset="0"/>
              </a:rPr>
              <a:t>.</a:t>
            </a:r>
            <a:endParaRPr lang="es-ES" sz="2800" b="1"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CIV , </a:t>
            </a:r>
            <a:r>
              <a:rPr lang="es-ES" sz="2800" b="1" dirty="0">
                <a:latin typeface="Arial" panose="020B0604020202020204" pitchFamily="34" charset="0"/>
                <a:cs typeface="Arial" panose="020B0604020202020204" pitchFamily="34" charset="0"/>
              </a:rPr>
              <a:t>D</a:t>
            </a:r>
            <a:r>
              <a:rPr lang="es-ES" sz="2800" b="1" dirty="0" smtClean="0">
                <a:latin typeface="Arial" panose="020B0604020202020204" pitchFamily="34" charset="0"/>
                <a:cs typeface="Arial" panose="020B0604020202020204" pitchFamily="34" charset="0"/>
              </a:rPr>
              <a:t>esnutrición proteica energética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Desde los </a:t>
            </a:r>
            <a:r>
              <a:rPr lang="es-ES" sz="2800" b="1" dirty="0">
                <a:latin typeface="Arial" panose="020B0604020202020204" pitchFamily="34" charset="0"/>
                <a:cs typeface="Arial" panose="020B0604020202020204" pitchFamily="34" charset="0"/>
              </a:rPr>
              <a:t>2</a:t>
            </a:r>
            <a:r>
              <a:rPr lang="es-ES" sz="2800" b="1" dirty="0" smtClean="0">
                <a:latin typeface="Arial" panose="020B0604020202020204" pitchFamily="34" charset="0"/>
                <a:cs typeface="Arial" panose="020B0604020202020204" pitchFamily="34" charset="0"/>
              </a:rPr>
              <a:t> años de edad presento varios ingresos consecutivos por episodios febriles de causa inespecífica,  amigdalitis a repetición, bronconeumonía, dengue, así como cuadros dolorosos abdominales y convulsiones en algunas ocasiones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A partir de los 3 años de edad comienza a presentar hematomas en varias partes del cuerpo, de forma  recurrentes , sangramiento nasal y dolores abdominales a tipo cólico acompañado de vómitos con sangre, con  seguimiento por hematología  planteándose  que existe una trombopatia idiopática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A partir de los </a:t>
            </a:r>
            <a:r>
              <a:rPr lang="es-ES" sz="2800" b="1" dirty="0">
                <a:latin typeface="Arial" panose="020B0604020202020204" pitchFamily="34" charset="0"/>
                <a:cs typeface="Arial" panose="020B0604020202020204" pitchFamily="34" charset="0"/>
              </a:rPr>
              <a:t>6</a:t>
            </a:r>
            <a:r>
              <a:rPr lang="es-ES" sz="2800" b="1" dirty="0" smtClean="0">
                <a:latin typeface="Arial" panose="020B0604020202020204" pitchFamily="34" charset="0"/>
                <a:cs typeface="Arial" panose="020B0604020202020204" pitchFamily="34" charset="0"/>
              </a:rPr>
              <a:t> años de edad comienza con crisis vasovagales, adenopatías  cervicales, axilares e inguinales, persistiendo el cuadro febril inespecífico que coincidía con el horario nocturno, que cedían espontáneamente o con el uso de antipiréticos.</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De 7 -8 años de vida comienza con dolores articulares en miembros inferiores, ulceras sangrantes, perdidas de peso , xantosis cutis, soplo sistólico grado II/ VI Y protrusión hemorroidal. </a:t>
            </a:r>
          </a:p>
          <a:p>
            <a:pPr algn="just">
              <a:buFont typeface="Wingdings" panose="05000000000000000000" pitchFamily="2" charset="2"/>
              <a:buChar char="Ø"/>
            </a:pPr>
            <a:endParaRPr lang="es-ES" sz="28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s-ES" dirty="0" smtClean="0"/>
          </a:p>
          <a:p>
            <a:endParaRPr lang="es-ES" dirty="0"/>
          </a:p>
        </p:txBody>
      </p:sp>
      <p:pic>
        <p:nvPicPr>
          <p:cNvPr id="2097159" name="Imagen 5"/>
          <p:cNvPicPr>
            <a:picLocks noChangeAspect="1"/>
          </p:cNvPicPr>
          <p:nvPr/>
        </p:nvPicPr>
        <p:blipFill>
          <a:blip r:embed="rId3" cstate="print"/>
          <a:stretch>
            <a:fillRect/>
          </a:stretch>
        </p:blipFill>
        <p:spPr>
          <a:xfrm>
            <a:off x="60960" y="101937"/>
            <a:ext cx="2239108" cy="14912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6203" y="959102"/>
            <a:ext cx="8510451" cy="937710"/>
          </a:xfrm>
        </p:spPr>
        <p:txBody>
          <a:bodyPr>
            <a:normAutofit fontScale="90000"/>
          </a:bodyPr>
          <a:lstStyle/>
          <a:p>
            <a:r>
              <a:rPr lang="es-ES" sz="4800" b="1" u="sng" dirty="0" smtClean="0">
                <a:solidFill>
                  <a:srgbClr val="000000">
                    <a:lumMod val="75000"/>
                    <a:lumOff val="25000"/>
                  </a:srgbClr>
                </a:solidFill>
              </a:rPr>
              <a:t>Examen </a:t>
            </a:r>
            <a:r>
              <a:rPr lang="es-ES" sz="4800" b="1" u="sng" dirty="0">
                <a:solidFill>
                  <a:srgbClr val="000000">
                    <a:lumMod val="75000"/>
                    <a:lumOff val="25000"/>
                  </a:srgbClr>
                </a:solidFill>
              </a:rPr>
              <a:t>físico </a:t>
            </a:r>
            <a:r>
              <a:rPr lang="es-ES" sz="4800" b="1" u="sng" dirty="0" smtClean="0">
                <a:solidFill>
                  <a:srgbClr val="000000">
                    <a:lumMod val="75000"/>
                    <a:lumOff val="25000"/>
                  </a:srgbClr>
                </a:solidFill>
              </a:rPr>
              <a:t>por aparatos y sistemas:</a:t>
            </a:r>
            <a:endParaRPr lang="es-ES" u="sng" dirty="0"/>
          </a:p>
        </p:txBody>
      </p:sp>
      <p:sp>
        <p:nvSpPr>
          <p:cNvPr id="3" name="Marcador de texto 2"/>
          <p:cNvSpPr>
            <a:spLocks noGrp="1"/>
          </p:cNvSpPr>
          <p:nvPr>
            <p:ph type="body" idx="1"/>
          </p:nvPr>
        </p:nvSpPr>
        <p:spPr>
          <a:xfrm>
            <a:off x="437322" y="2305878"/>
            <a:ext cx="11430000" cy="3935896"/>
          </a:xfrm>
        </p:spPr>
        <p:txBody>
          <a:bodyPr>
            <a:normAutofit/>
          </a:bodyPr>
          <a:lstStyle/>
          <a:p>
            <a:pPr marL="91440" lvl="0" indent="-91440">
              <a:buClr>
                <a:srgbClr val="E48312"/>
              </a:buClr>
              <a:buFont typeface="Wingdings" panose="05000000000000000000" pitchFamily="2" charset="2"/>
              <a:buChar char="Ø"/>
            </a:pPr>
            <a:endParaRPr lang="es-ES" sz="2000" b="1" cap="none" spc="0" dirty="0" smtClean="0">
              <a:solidFill>
                <a:srgbClr val="000000">
                  <a:lumMod val="75000"/>
                  <a:lumOff val="25000"/>
                </a:srgbClr>
              </a:solidFill>
              <a:latin typeface="Calibri"/>
            </a:endParaRP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Piel </a:t>
            </a:r>
            <a:r>
              <a:rPr lang="es-ES" sz="2200" b="1" cap="none" spc="0" dirty="0">
                <a:solidFill>
                  <a:srgbClr val="000000">
                    <a:lumMod val="75000"/>
                    <a:lumOff val="25000"/>
                  </a:srgbClr>
                </a:solidFill>
                <a:latin typeface="Arial" panose="020B0604020202020204" pitchFamily="34" charset="0"/>
                <a:cs typeface="Arial" panose="020B0604020202020204" pitchFamily="34" charset="0"/>
              </a:rPr>
              <a:t>: presencia de eritema malar que respeta el surco </a:t>
            </a: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nasogeniano, hematomas en cara, muslos, espalda y miembros inferiores. </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Mucosas: lesiones ulceradas indoloras de fondo hemorrágico. </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Orofaringe :lesiones sangrantes a nivel de la úvula, amígdalas. </a:t>
            </a:r>
            <a:endParaRPr lang="es-ES" sz="2200" b="1" cap="none" spc="0" dirty="0">
              <a:solidFill>
                <a:srgbClr val="000000">
                  <a:lumMod val="75000"/>
                  <a:lumOff val="25000"/>
                </a:srgbClr>
              </a:solidFill>
              <a:latin typeface="Arial" panose="020B0604020202020204" pitchFamily="34" charset="0"/>
              <a:cs typeface="Arial" panose="020B0604020202020204" pitchFamily="34" charset="0"/>
            </a:endParaRP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AP Cardiovascular: ruidos cardiacos Rítmicos  SS: II/VI foco mitral, latido de la punta visible en 5to espacio intercostal.</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SOMA: hiperlaxitud articular con trastorno de la estática, que incluye una escoliosis dorso lumbar  con una discrepancia de miembros .</a:t>
            </a:r>
          </a:p>
          <a:p>
            <a:pPr marL="91440" lvl="0" indent="-91440">
              <a:buClr>
                <a:srgbClr val="E48312"/>
              </a:buClr>
              <a:buFont typeface="Wingdings" panose="05000000000000000000" pitchFamily="2" charset="2"/>
              <a:buChar char="Ø"/>
            </a:pPr>
            <a:endParaRPr lang="es-ES" sz="2000" b="1" cap="none" spc="0" dirty="0">
              <a:solidFill>
                <a:srgbClr val="000000">
                  <a:lumMod val="75000"/>
                  <a:lumOff val="25000"/>
                </a:srgbClr>
              </a:solidFill>
              <a:latin typeface="Calibri"/>
            </a:endParaRPr>
          </a:p>
          <a:p>
            <a:pPr marL="91440" lvl="0" indent="-91440">
              <a:buClr>
                <a:srgbClr val="E48312"/>
              </a:buClr>
              <a:buFont typeface="Calibri" panose="020F0502020204030204" pitchFamily="34" charset="0"/>
              <a:buChar char=" "/>
            </a:pPr>
            <a:endParaRPr lang="es-ES" sz="2000" cap="none" spc="0" dirty="0">
              <a:solidFill>
                <a:srgbClr val="000000">
                  <a:lumMod val="75000"/>
                  <a:lumOff val="25000"/>
                </a:srgbClr>
              </a:solidFill>
              <a:latin typeface="Calibri"/>
            </a:endParaRPr>
          </a:p>
          <a:p>
            <a:pPr marL="342900" indent="-342900">
              <a:buFont typeface="Arial" panose="020B0604020202020204" pitchFamily="34" charset="0"/>
              <a:buChar char="•"/>
            </a:pPr>
            <a:endParaRPr lang="es-ES" dirty="0"/>
          </a:p>
        </p:txBody>
      </p:sp>
      <p:pic>
        <p:nvPicPr>
          <p:cNvPr id="4" name="Imagen 5"/>
          <p:cNvPicPr>
            <a:picLocks noChangeAspect="1"/>
          </p:cNvPicPr>
          <p:nvPr/>
        </p:nvPicPr>
        <p:blipFill>
          <a:blip r:embed="rId3" cstate="print"/>
          <a:stretch>
            <a:fillRect/>
          </a:stretch>
        </p:blipFill>
        <p:spPr>
          <a:xfrm>
            <a:off x="60960" y="101937"/>
            <a:ext cx="2239108" cy="1491281"/>
          </a:xfrm>
          <a:prstGeom prst="rect">
            <a:avLst/>
          </a:prstGeom>
        </p:spPr>
      </p:pic>
      <p:sp>
        <p:nvSpPr>
          <p:cNvPr id="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ítulo 1"/>
          <p:cNvSpPr>
            <a:spLocks noGrp="1"/>
          </p:cNvSpPr>
          <p:nvPr>
            <p:ph type="title"/>
          </p:nvPr>
        </p:nvSpPr>
        <p:spPr/>
        <p:txBody>
          <a:bodyPr/>
          <a:lstStyle/>
          <a:p>
            <a:pPr algn="ctr"/>
            <a:r>
              <a:rPr lang="es-ES" b="1" dirty="0" smtClean="0"/>
              <a:t>Exámenes complementarios:</a:t>
            </a:r>
            <a:endParaRPr lang="es-ES" b="1" dirty="0"/>
          </a:p>
        </p:txBody>
      </p:sp>
      <p:sp>
        <p:nvSpPr>
          <p:cNvPr id="1048629"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
        <p:nvSpPr>
          <p:cNvPr id="1048630" name="Marcador de contenido 2"/>
          <p:cNvSpPr>
            <a:spLocks noGrp="1"/>
          </p:cNvSpPr>
          <p:nvPr>
            <p:ph idx="1"/>
          </p:nvPr>
        </p:nvSpPr>
        <p:spPr>
          <a:xfrm>
            <a:off x="1097280" y="1845734"/>
            <a:ext cx="10058400" cy="4023360"/>
          </a:xfrm>
        </p:spPr>
        <p:txBody>
          <a:bodyPr>
            <a:normAutofit fontScale="95000"/>
          </a:bodyPr>
          <a:lstStyle/>
          <a:p>
            <a:pPr algn="just"/>
            <a:endParaRPr lang="es-ES" b="1" dirty="0"/>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HB: 10,2 G/L</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LEUCOS: </a:t>
            </a:r>
            <a:r>
              <a:rPr lang="es-ES" b="1" dirty="0">
                <a:latin typeface="Arial" panose="020B0604020202020204" pitchFamily="34" charset="0"/>
                <a:cs typeface="Arial" panose="020B0604020202020204" pitchFamily="34" charset="0"/>
              </a:rPr>
              <a:t>4</a:t>
            </a:r>
            <a:r>
              <a:rPr lang="es-ES" b="1" dirty="0" smtClean="0">
                <a:latin typeface="Arial" panose="020B0604020202020204" pitchFamily="34" charset="0"/>
                <a:cs typeface="Arial" panose="020B0604020202020204" pitchFamily="34" charset="0"/>
              </a:rPr>
              <a:t> X 10mm</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VSG: 84 mm/h</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PLAQUETAS: 300 mm/L</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PCR: Positivo</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FR: negativo</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ICC: 0.50 </a:t>
            </a:r>
            <a:endParaRPr lang="es-ES" b="1" dirty="0">
              <a:latin typeface="Arial" panose="020B0604020202020204" pitchFamily="34" charset="0"/>
              <a:cs typeface="Arial" panose="020B0604020202020204" pitchFamily="34" charset="0"/>
            </a:endParaRPr>
          </a:p>
        </p:txBody>
      </p:sp>
      <p:pic>
        <p:nvPicPr>
          <p:cNvPr id="2097158" name="Imagen 2"/>
          <p:cNvPicPr>
            <a:picLocks noChangeAspect="1"/>
          </p:cNvPicPr>
          <p:nvPr/>
        </p:nvPicPr>
        <p:blipFill>
          <a:blip r:embed="rId3" cstate="print"/>
          <a:stretch>
            <a:fillRect/>
          </a:stretch>
        </p:blipFill>
        <p:spPr>
          <a:xfrm>
            <a:off x="152401" y="178229"/>
            <a:ext cx="2157046" cy="1438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4556" y="286604"/>
            <a:ext cx="4392387" cy="1369032"/>
          </a:xfrm>
        </p:spPr>
        <p:txBody>
          <a:bodyPr/>
          <a:lstStyle/>
          <a:p>
            <a:r>
              <a:rPr lang="es-ES" b="1" dirty="0" smtClean="0"/>
              <a:t>OTROS ESTUDIOS</a:t>
            </a:r>
            <a:endParaRPr lang="es-ES" dirty="0"/>
          </a:p>
        </p:txBody>
      </p:sp>
      <p:sp>
        <p:nvSpPr>
          <p:cNvPr id="3" name="Marcador de contenido 2"/>
          <p:cNvSpPr>
            <a:spLocks noGrp="1"/>
          </p:cNvSpPr>
          <p:nvPr>
            <p:ph idx="1"/>
          </p:nvPr>
        </p:nvSpPr>
        <p:spPr>
          <a:xfrm>
            <a:off x="1097280" y="2465614"/>
            <a:ext cx="10058400" cy="3403480"/>
          </a:xfrm>
        </p:spPr>
        <p:txBody>
          <a:bodyPr/>
          <a:lstStyle/>
          <a:p>
            <a:pPr marL="0" indent="0">
              <a:buNone/>
            </a:pPr>
            <a:r>
              <a:rPr lang="es-ES" sz="3200" b="1" dirty="0" smtClean="0"/>
              <a:t>Rx de tórax</a:t>
            </a:r>
            <a:r>
              <a:rPr lang="es-ES" sz="3200" dirty="0" smtClean="0"/>
              <a:t>: Cardiomegalia .</a:t>
            </a:r>
          </a:p>
          <a:p>
            <a:pPr marL="0" indent="0">
              <a:buNone/>
            </a:pPr>
            <a:r>
              <a:rPr lang="es-ES" sz="3200" b="1" dirty="0" smtClean="0"/>
              <a:t>Exudado nasofaríngeo</a:t>
            </a:r>
            <a:r>
              <a:rPr lang="es-ES" sz="3200" dirty="0" smtClean="0"/>
              <a:t>: </a:t>
            </a:r>
            <a:r>
              <a:rPr lang="es-ES" sz="3200" dirty="0"/>
              <a:t>S</a:t>
            </a:r>
            <a:r>
              <a:rPr lang="es-ES" sz="3200" dirty="0" smtClean="0"/>
              <a:t>treptococo Beta hemolítico del grupo A.</a:t>
            </a:r>
          </a:p>
          <a:p>
            <a:endParaRPr lang="es-ES" dirty="0"/>
          </a:p>
        </p:txBody>
      </p:sp>
      <p:pic>
        <p:nvPicPr>
          <p:cNvPr id="4" name="Imagen 2"/>
          <p:cNvPicPr>
            <a:picLocks noChangeAspect="1"/>
          </p:cNvPicPr>
          <p:nvPr/>
        </p:nvPicPr>
        <p:blipFill>
          <a:blip r:embed="rId3" cstate="print"/>
          <a:stretch>
            <a:fillRect/>
          </a:stretch>
        </p:blipFill>
        <p:spPr>
          <a:xfrm>
            <a:off x="60961" y="101938"/>
            <a:ext cx="2330548" cy="1553698"/>
          </a:xfrm>
          <a:prstGeom prst="rect">
            <a:avLst/>
          </a:prstGeom>
        </p:spPr>
      </p:pic>
      <p:sp>
        <p:nvSpPr>
          <p:cNvPr id="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Tree>
    <p:extLst>
      <p:ext uri="{BB962C8B-B14F-4D97-AF65-F5344CB8AC3E}">
        <p14:creationId xmlns:p14="http://schemas.microsoft.com/office/powerpoint/2010/main" val="2099762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ítulo 1"/>
          <p:cNvSpPr>
            <a:spLocks noGrp="1"/>
          </p:cNvSpPr>
          <p:nvPr>
            <p:ph type="title"/>
          </p:nvPr>
        </p:nvSpPr>
        <p:spPr>
          <a:xfrm>
            <a:off x="1097280" y="916387"/>
            <a:ext cx="10058400" cy="676831"/>
          </a:xfrm>
        </p:spPr>
        <p:txBody>
          <a:bodyPr>
            <a:normAutofit fontScale="90000"/>
          </a:bodyPr>
          <a:lstStyle/>
          <a:p>
            <a:pPr algn="ctr"/>
            <a:r>
              <a:rPr lang="es-ES" b="1" dirty="0" smtClean="0"/>
              <a:t>Planteamiento diagnóstico:</a:t>
            </a:r>
            <a:endParaRPr lang="es-ES" b="1" dirty="0"/>
          </a:p>
        </p:txBody>
      </p:sp>
      <p:sp>
        <p:nvSpPr>
          <p:cNvPr id="1048602"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DISCUSIÓN</a:t>
            </a:r>
            <a:endParaRPr lang="es-ES" sz="3600" b="1" dirty="0"/>
          </a:p>
        </p:txBody>
      </p:sp>
      <p:sp>
        <p:nvSpPr>
          <p:cNvPr id="1048603" name="Marcador de contenido 2"/>
          <p:cNvSpPr>
            <a:spLocks noGrp="1"/>
          </p:cNvSpPr>
          <p:nvPr>
            <p:ph idx="1"/>
          </p:nvPr>
        </p:nvSpPr>
        <p:spPr>
          <a:xfrm>
            <a:off x="1097280" y="2922104"/>
            <a:ext cx="10058400" cy="1828800"/>
          </a:xfrm>
        </p:spPr>
        <p:txBody>
          <a:bodyPr>
            <a:normAutofit/>
          </a:bodyPr>
          <a:lstStyle/>
          <a:p>
            <a:pPr lvl="0" algn="just">
              <a:buClr>
                <a:srgbClr val="E48312"/>
              </a:buClr>
              <a:buFont typeface="Wingdings" panose="05000000000000000000" pitchFamily="2" charset="2"/>
              <a:buChar char="Ø"/>
            </a:pPr>
            <a:r>
              <a:rPr lang="es-ES" sz="3200" dirty="0" smtClean="0">
                <a:solidFill>
                  <a:srgbClr val="000000">
                    <a:lumMod val="75000"/>
                    <a:lumOff val="25000"/>
                  </a:srgbClr>
                </a:solidFill>
                <a:latin typeface="Arial Narrow" panose="020B0606020202030204" pitchFamily="34" charset="0"/>
              </a:rPr>
              <a:t>Antes esta paciente con el cuadro clínico antes expuesto , el examen físico y complementarios planteamos que se trata de el debut de un Lupus Eritematoso Sistémico .</a:t>
            </a:r>
            <a:endParaRPr lang="es-ES" sz="3200" dirty="0">
              <a:solidFill>
                <a:srgbClr val="000000">
                  <a:lumMod val="75000"/>
                  <a:lumOff val="25000"/>
                </a:srgbClr>
              </a:solidFill>
              <a:latin typeface="Arial Narrow" panose="020B0606020202030204" pitchFamily="34" charset="0"/>
            </a:endParaRPr>
          </a:p>
          <a:p>
            <a:pPr marL="0" indent="0">
              <a:buNone/>
            </a:pPr>
            <a:endParaRPr lang="es-ES" dirty="0">
              <a:latin typeface="Arial Narrow" panose="020B0606020202030204" pitchFamily="34" charset="0"/>
            </a:endParaRPr>
          </a:p>
          <a:p>
            <a:pPr>
              <a:buFont typeface="Wingdings" panose="05000000000000000000" pitchFamily="2" charset="2"/>
              <a:buChar char="ü"/>
            </a:pPr>
            <a:endParaRPr lang="es-ES" dirty="0" smtClean="0"/>
          </a:p>
          <a:p>
            <a:pPr marL="0" indent="0" algn="ctr">
              <a:buNone/>
            </a:pPr>
            <a:endParaRPr lang="es-ES" sz="6000" dirty="0" smtClean="0"/>
          </a:p>
          <a:p>
            <a:pPr>
              <a:buFont typeface="Wingdings" panose="05000000000000000000" pitchFamily="2" charset="2"/>
              <a:buChar char="v"/>
            </a:pPr>
            <a:endParaRPr lang="es-ES" dirty="0"/>
          </a:p>
        </p:txBody>
      </p:sp>
      <p:pic>
        <p:nvPicPr>
          <p:cNvPr id="2097154" name="Imagen 10"/>
          <p:cNvPicPr>
            <a:picLocks noChangeAspect="1"/>
          </p:cNvPicPr>
          <p:nvPr/>
        </p:nvPicPr>
        <p:blipFill>
          <a:blip r:embed="rId3" cstate="print"/>
          <a:stretch>
            <a:fillRect/>
          </a:stretch>
        </p:blipFill>
        <p:spPr>
          <a:xfrm>
            <a:off x="60960" y="101937"/>
            <a:ext cx="2239108" cy="14912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4522" y="4174434"/>
            <a:ext cx="9959008" cy="2585323"/>
          </a:xfrm>
          <a:prstGeom prst="rect">
            <a:avLst/>
          </a:prstGeom>
          <a:noFill/>
        </p:spPr>
        <p:txBody>
          <a:bodyPr wrap="square" rtlCol="0">
            <a:spAutoFit/>
          </a:bodyPr>
          <a:lstStyle/>
          <a:p>
            <a:pPr algn="just"/>
            <a:r>
              <a:rPr lang="es-ES" sz="2000" dirty="0" smtClean="0">
                <a:latin typeface="Arial" panose="020B0604020202020204" pitchFamily="34" charset="0"/>
                <a:cs typeface="Arial" panose="020B0604020202020204" pitchFamily="34" charset="0"/>
              </a:rPr>
              <a:t> </a:t>
            </a:r>
            <a:r>
              <a:rPr lang="es-ES" sz="2800" dirty="0" smtClean="0">
                <a:latin typeface="Arial Narrow" panose="020B0606020202030204" pitchFamily="34" charset="0"/>
                <a:cs typeface="Arial" panose="020B0604020202020204" pitchFamily="34" charset="0"/>
              </a:rPr>
              <a:t>Se inicia el tratamiento con uso de modulador de la enfermedad: </a:t>
            </a:r>
          </a:p>
          <a:p>
            <a:pPr marL="285750" indent="-285750" algn="just">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 Azatioprina (50mg ) 1 tab Diaria VO</a:t>
            </a:r>
          </a:p>
          <a:p>
            <a:pPr marL="285750" indent="-285750" algn="just">
              <a:lnSpc>
                <a:spcPct val="150000"/>
              </a:lnSpc>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Cloroquina (250mg ) 1 tab a las 9 pm VO.</a:t>
            </a:r>
          </a:p>
          <a:p>
            <a:pPr marL="285750" indent="-285750" algn="just">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Vitamina E (100mg) 1 tab diaria VO </a:t>
            </a:r>
          </a:p>
          <a:p>
            <a:pPr marL="285750" indent="-285750">
              <a:buFont typeface="Wingdings" panose="05000000000000000000" pitchFamily="2" charset="2"/>
              <a:buChar char="ü"/>
            </a:pPr>
            <a:endParaRPr lang="es-ES" dirty="0" smtClean="0"/>
          </a:p>
          <a:p>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59" y="1405234"/>
            <a:ext cx="5804690" cy="2405270"/>
          </a:xfrm>
          <a:prstGeom prst="rect">
            <a:avLst/>
          </a:prstGeom>
        </p:spPr>
      </p:pic>
      <p:sp>
        <p:nvSpPr>
          <p:cNvPr id="4" name="Rectángulo 3"/>
          <p:cNvSpPr/>
          <p:nvPr/>
        </p:nvSpPr>
        <p:spPr>
          <a:xfrm>
            <a:off x="3011300" y="204905"/>
            <a:ext cx="5357749" cy="1200329"/>
          </a:xfrm>
          <a:prstGeom prst="rect">
            <a:avLst/>
          </a:prstGeom>
        </p:spPr>
        <p:txBody>
          <a:bodyPr wrap="none">
            <a:spAutoFit/>
          </a:bodyPr>
          <a:lstStyle/>
          <a:p>
            <a:pPr lvl="0" algn="ctr"/>
            <a:r>
              <a:rPr lang="es-ES" sz="7200" b="1" spc="-50" dirty="0">
                <a:solidFill>
                  <a:srgbClr val="000000">
                    <a:lumMod val="75000"/>
                    <a:lumOff val="25000"/>
                  </a:srgbClr>
                </a:solidFill>
                <a:latin typeface="Calibri Light"/>
              </a:rPr>
              <a:t>TRATAMIENTO</a:t>
            </a:r>
            <a:endParaRPr lang="es-ES" sz="7200" dirty="0">
              <a:solidFill>
                <a:srgbClr val="000000"/>
              </a:solidFill>
            </a:endParaRPr>
          </a:p>
        </p:txBody>
      </p:sp>
    </p:spTree>
    <p:extLst>
      <p:ext uri="{BB962C8B-B14F-4D97-AF65-F5344CB8AC3E}">
        <p14:creationId xmlns:p14="http://schemas.microsoft.com/office/powerpoint/2010/main" val="334222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ítulo 1"/>
          <p:cNvSpPr>
            <a:spLocks noGrp="1"/>
          </p:cNvSpPr>
          <p:nvPr>
            <p:ph type="title"/>
          </p:nvPr>
        </p:nvSpPr>
        <p:spPr/>
        <p:txBody>
          <a:bodyPr/>
          <a:lstStyle/>
          <a:p>
            <a:pPr algn="ctr"/>
            <a:r>
              <a:rPr lang="es-ES" b="1" dirty="0" smtClean="0"/>
              <a:t>CURSO Y PRONOSTICO</a:t>
            </a:r>
            <a:endParaRPr lang="es-ES" b="1" dirty="0"/>
          </a:p>
        </p:txBody>
      </p:sp>
      <p:sp>
        <p:nvSpPr>
          <p:cNvPr id="2" name="CuadroTexto 1"/>
          <p:cNvSpPr txBox="1"/>
          <p:nvPr/>
        </p:nvSpPr>
        <p:spPr>
          <a:xfrm>
            <a:off x="1097279" y="2643809"/>
            <a:ext cx="10292963" cy="2062103"/>
          </a:xfrm>
          <a:prstGeom prst="rect">
            <a:avLst/>
          </a:prstGeom>
          <a:noFill/>
        </p:spPr>
        <p:txBody>
          <a:bodyPr wrap="square" rtlCol="0">
            <a:spAutoFit/>
          </a:bodyPr>
          <a:lstStyle/>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Curso Satisfactorio</a:t>
            </a:r>
          </a:p>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Evolución: se evidencio una miocarditis como complicación de la enfermedad de base</a:t>
            </a:r>
          </a:p>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Pronostico : Reservado   </a:t>
            </a:r>
            <a:endParaRPr lang="es-ES" sz="3200" dirty="0">
              <a:latin typeface="Arial Narrow" panose="020B0606020202030204" pitchFamily="34" charset="0"/>
              <a:cs typeface="Arial" panose="020B0604020202020204" pitchFamily="34" charset="0"/>
            </a:endParaRPr>
          </a:p>
        </p:txBody>
      </p:sp>
      <p:sp>
        <p:nvSpPr>
          <p:cNvPr id="5" name="CuadroTexto 3"/>
          <p:cNvSpPr txBox="1"/>
          <p:nvPr/>
        </p:nvSpPr>
        <p:spPr>
          <a:xfrm>
            <a:off x="7533860" y="101937"/>
            <a:ext cx="465813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CURSO Y PRONOSTICO</a:t>
            </a:r>
            <a:endParaRPr lang="es-ES" sz="3600" b="1" dirty="0"/>
          </a:p>
        </p:txBody>
      </p:sp>
    </p:spTree>
    <p:extLst>
      <p:ext uri="{BB962C8B-B14F-4D97-AF65-F5344CB8AC3E}">
        <p14:creationId xmlns:p14="http://schemas.microsoft.com/office/powerpoint/2010/main" val="291468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ítulo 1"/>
          <p:cNvSpPr>
            <a:spLocks noGrp="1"/>
          </p:cNvSpPr>
          <p:nvPr>
            <p:ph type="title"/>
          </p:nvPr>
        </p:nvSpPr>
        <p:spPr>
          <a:xfrm>
            <a:off x="0" y="775252"/>
            <a:ext cx="10058400" cy="795131"/>
          </a:xfrm>
        </p:spPr>
        <p:txBody>
          <a:bodyPr>
            <a:normAutofit/>
          </a:bodyPr>
          <a:lstStyle/>
          <a:p>
            <a:pPr algn="ctr"/>
            <a:r>
              <a:rPr lang="es-ES" b="1" dirty="0" smtClean="0">
                <a:latin typeface="Arial Narrow" panose="020B0606020202030204" pitchFamily="34" charset="0"/>
              </a:rPr>
              <a:t>Conclusiones:</a:t>
            </a:r>
            <a:endParaRPr lang="es-ES" b="1" dirty="0">
              <a:latin typeface="Arial Narrow" panose="020B0606020202030204" pitchFamily="34" charset="0"/>
            </a:endParaRPr>
          </a:p>
        </p:txBody>
      </p:sp>
      <p:sp>
        <p:nvSpPr>
          <p:cNvPr id="1048741" name="Marcador de contenido 2"/>
          <p:cNvSpPr>
            <a:spLocks noGrp="1"/>
          </p:cNvSpPr>
          <p:nvPr>
            <p:ph idx="1"/>
          </p:nvPr>
        </p:nvSpPr>
        <p:spPr>
          <a:xfrm>
            <a:off x="556592" y="1967948"/>
            <a:ext cx="10475843" cy="4015408"/>
          </a:xfrm>
        </p:spPr>
        <p:txBody>
          <a:bodyPr>
            <a:normAutofit fontScale="95000" lnSpcReduction="10000"/>
          </a:bodyPr>
          <a:lstStyle/>
          <a:p>
            <a:pPr marL="0" indent="0">
              <a:buNone/>
            </a:pPr>
            <a:endParaRPr lang="es-ES" sz="3800" dirty="0" smtClean="0"/>
          </a:p>
          <a:p>
            <a:pPr algn="just">
              <a:buFont typeface="Wingdings" panose="05000000000000000000" pitchFamily="2" charset="2"/>
              <a:buChar char="ü"/>
            </a:pPr>
            <a:r>
              <a:rPr lang="es-ES" sz="3000" dirty="0" smtClean="0">
                <a:latin typeface="Arial Narrow" panose="020B0606020202030204" pitchFamily="34" charset="0"/>
              </a:rPr>
              <a:t>Ratificando el titulo del trabajo, en las formas indistintas de presentación del lupus eritematoso sistémico, motiva a que los elementos clínicos recogidos de forma sumatoria, durante el curso evolutivo del enfermo, aun sin precisar criterios diagnósticos de la enfermedad, se plantea esta enfermedad autoinmune, la cual se ratifica por la evolución clínica favorable de la paciente, con el uso del modulador, por un periodo de seis meses.</a:t>
            </a:r>
            <a:r>
              <a:rPr lang="es-ES" sz="3000" dirty="0">
                <a:latin typeface="Arial Narrow" panose="020B0606020202030204" pitchFamily="34" charset="0"/>
              </a:rPr>
              <a:t/>
            </a:r>
            <a:br>
              <a:rPr lang="es-ES" sz="3000" dirty="0">
                <a:latin typeface="Arial Narrow" panose="020B0606020202030204" pitchFamily="34" charset="0"/>
              </a:rPr>
            </a:br>
            <a:r>
              <a:rPr lang="es-ES" sz="3800" dirty="0">
                <a:latin typeface="Arial Narrow" panose="020B0606020202030204" pitchFamily="34" charset="0"/>
              </a:rPr>
              <a:t/>
            </a:r>
            <a:br>
              <a:rPr lang="es-ES" sz="3800" dirty="0">
                <a:latin typeface="Arial Narrow" panose="020B0606020202030204" pitchFamily="34" charset="0"/>
              </a:rPr>
            </a:br>
            <a:r>
              <a:rPr lang="es-ES" dirty="0"/>
              <a:t/>
            </a:r>
            <a:br>
              <a:rPr lang="es-ES" dirty="0"/>
            </a:br>
            <a:r>
              <a:rPr lang="es-ES" dirty="0"/>
              <a:t/>
            </a:r>
            <a:br>
              <a:rPr lang="es-ES" dirty="0"/>
            </a:br>
            <a:endParaRPr lang="es-ES" dirty="0"/>
          </a:p>
        </p:txBody>
      </p:sp>
      <p:sp>
        <p:nvSpPr>
          <p:cNvPr id="1048742" name="CuadroTexto 3"/>
          <p:cNvSpPr txBox="1"/>
          <p:nvPr/>
        </p:nvSpPr>
        <p:spPr>
          <a:xfrm>
            <a:off x="8345202" y="101937"/>
            <a:ext cx="3846797" cy="814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CONCLUSIONES</a:t>
            </a:r>
            <a:endParaRPr lang="es-E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554</Words>
  <Application>Microsoft Office PowerPoint</Application>
  <PresentationFormat>Personalizado</PresentationFormat>
  <Paragraphs>71</Paragraphs>
  <Slides>10</Slides>
  <Notes>9</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Retrospección</vt:lpstr>
      <vt:lpstr>                         SOCIEDAD CUBANA DE REUMATOLOGÍA CAPITULO HOLGUÍN  Tema: Formas de presentación del Lupus juvenil. </vt:lpstr>
      <vt:lpstr>Interrogatorio:</vt:lpstr>
      <vt:lpstr>Examen físico por aparatos y sistemas:</vt:lpstr>
      <vt:lpstr>Exámenes complementarios:</vt:lpstr>
      <vt:lpstr>OTROS ESTUDIOS</vt:lpstr>
      <vt:lpstr>Planteamiento diagnóstico:</vt:lpstr>
      <vt:lpstr>Presentación de PowerPoint</vt:lpstr>
      <vt:lpstr>CURSO Y PRONOSTICO</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CASO</dc:title>
  <dc:creator>Administrador</dc:creator>
  <cp:lastModifiedBy>Owner</cp:lastModifiedBy>
  <cp:revision>116</cp:revision>
  <dcterms:created xsi:type="dcterms:W3CDTF">2023-02-24T18:53:37Z</dcterms:created>
  <dcterms:modified xsi:type="dcterms:W3CDTF">2023-10-13T23:23:28Z</dcterms:modified>
</cp:coreProperties>
</file>