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528" r:id="rId2"/>
    <p:sldId id="530" r:id="rId3"/>
    <p:sldId id="532" r:id="rId4"/>
    <p:sldId id="533" r:id="rId5"/>
    <p:sldId id="534" r:id="rId6"/>
    <p:sldId id="535" r:id="rId7"/>
    <p:sldId id="536" r:id="rId8"/>
    <p:sldId id="537" r:id="rId9"/>
    <p:sldId id="538" r:id="rId10"/>
    <p:sldId id="539" r:id="rId11"/>
    <p:sldId id="540" r:id="rId12"/>
    <p:sldId id="541" r:id="rId13"/>
    <p:sldId id="542" r:id="rId14"/>
    <p:sldId id="543" r:id="rId15"/>
    <p:sldId id="544" r:id="rId16"/>
    <p:sldId id="545" r:id="rId17"/>
    <p:sldId id="546" r:id="rId18"/>
    <p:sldId id="547" r:id="rId19"/>
    <p:sldId id="548" r:id="rId20"/>
    <p:sldId id="549" r:id="rId21"/>
    <p:sldId id="550" r:id="rId22"/>
    <p:sldId id="551" r:id="rId23"/>
    <p:sldId id="552" r:id="rId24"/>
    <p:sldId id="553" r:id="rId25"/>
    <p:sldId id="554" r:id="rId26"/>
    <p:sldId id="555" r:id="rId2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805" autoAdjust="0"/>
  </p:normalViewPr>
  <p:slideViewPr>
    <p:cSldViewPr>
      <p:cViewPr>
        <p:scale>
          <a:sx n="65" d="100"/>
          <a:sy n="65" d="100"/>
        </p:scale>
        <p:origin x="-822" y="-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32725-391F-4FBD-A52B-8B91C11FE81A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2995EB-46A9-4910-8057-8DF2942B5DC7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467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44"/>
            <a:ext cx="103632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57"/>
            <a:ext cx="27432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57"/>
            <a:ext cx="80264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1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9338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9338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766733" y="27306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09600" y="63563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35117-7D2A-431D-A21A-7CAD2BB17FC7}" type="datetimeFigureOut">
              <a:rPr lang="pt-BR" smtClean="0"/>
              <a:pPr/>
              <a:t>13/10/2023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6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737600" y="635636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E73C4-7CF7-4B0E-B752-2CC162668F4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9522" y="3714752"/>
            <a:ext cx="11882478" cy="3786190"/>
          </a:xfrm>
        </p:spPr>
        <p:txBody>
          <a:bodyPr>
            <a:normAutofit/>
          </a:bodyPr>
          <a:lstStyle/>
          <a:p>
            <a:pPr algn="l"/>
            <a:r>
              <a:rPr lang="pt-BR" sz="2400" dirty="0" smtClean="0">
                <a:latin typeface="Arial" pitchFamily="34" charset="0"/>
                <a:cs typeface="Arial" pitchFamily="34" charset="0"/>
              </a:rPr>
              <a:t>Dr. Ernesto Montada Cede</a:t>
            </a:r>
            <a:r>
              <a:rPr lang="es-ES_tradn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ño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Dr. C Joaquín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Alejandro Solarana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Ortiz</a:t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Dr.C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Josè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Guzmàn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Lorenzo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Dìaz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Dra. C Neyla Santiesteban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Collado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 smtClean="0">
                <a:latin typeface="Arial" pitchFamily="34" charset="0"/>
                <a:cs typeface="Arial" pitchFamily="34" charset="0"/>
              </a:rPr>
            </a:br>
            <a:r>
              <a:rPr lang="pt-BR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400" b="1" dirty="0" smtClean="0">
                <a:latin typeface="Arial" pitchFamily="34" charset="0"/>
                <a:cs typeface="Arial" pitchFamily="34" charset="0"/>
              </a:rPr>
            </a:b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79376" y="2229479"/>
            <a:ext cx="11355433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i="1" dirty="0">
                <a:latin typeface="Arial" panose="020B0604020202020204" pitchFamily="34" charset="0"/>
                <a:ea typeface="Calibri" panose="020F0502020204030204" pitchFamily="34" charset="0"/>
              </a:rPr>
              <a:t>ESCLEROSIS SISTÉMICA Y AFECCIONES TIROIDEAS. ASOCIACIÓN CLÍNICA DESAFIANTE PARA EL REUMATÓLOGO</a:t>
            </a:r>
            <a:endParaRPr lang="en-US" sz="2800" i="1" dirty="0"/>
          </a:p>
        </p:txBody>
      </p:sp>
      <p:pic>
        <p:nvPicPr>
          <p:cNvPr id="8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309522" y="8023"/>
            <a:ext cx="2546118" cy="2051607"/>
          </a:xfrm>
          <a:prstGeom prst="rect">
            <a:avLst/>
          </a:prstGeom>
        </p:spPr>
      </p:pic>
      <p:pic>
        <p:nvPicPr>
          <p:cNvPr id="9" name="Picture 99"/>
          <p:cNvPicPr/>
          <p:nvPr/>
        </p:nvPicPr>
        <p:blipFill>
          <a:blip r:embed="rId3"/>
          <a:stretch>
            <a:fillRect/>
          </a:stretch>
        </p:blipFill>
        <p:spPr>
          <a:xfrm>
            <a:off x="3359696" y="48554"/>
            <a:ext cx="8352928" cy="139733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58" t="76250" b="6951"/>
          <a:stretch/>
        </p:blipFill>
        <p:spPr>
          <a:xfrm>
            <a:off x="8649756" y="4340842"/>
            <a:ext cx="3048861" cy="197339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MANIFESTACIONES CLÌNICAS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544488" y="1052736"/>
            <a:ext cx="11037912" cy="5267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También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aparecen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artralgias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diversa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compromiso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órganos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internos. Dentro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éstos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últimos,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compromiso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respiratorio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marca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gravedad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pronóstico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junto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Hipertensión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Pulmonar.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sistema digestivo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suele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comprometerse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provocando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frecuentemente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reflujo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gastroesofágico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severo.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0107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MANIFESTACIONES CLÌNICAS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513091"/>
            <a:ext cx="109728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afectación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importante y 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tener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cuenta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constituye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sistema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endocrino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especialmente la tiroides,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diferentes grados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disfunción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glándula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que, 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veces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inadvertidos en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práctica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clínica,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ahí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conocimiento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detalles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 parte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salud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detección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temprana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disfunción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tiroidea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influencia en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735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623392" y="980728"/>
            <a:ext cx="11017224" cy="427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Múltiples evidencias acumuladas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últimas 3 décadas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existe una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bidireccional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entre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sistemas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nervioso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central (SNC),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endocrino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sistema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inmune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desde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embrionario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neonatal hasta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etapas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ﬁnales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vida.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09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39416" y="908720"/>
            <a:ext cx="10657184" cy="427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inmuno-neuro-endocrina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es constantemente evidenciada bajo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estrés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como sucede en infecciones,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inﬂamatorias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autoinmunes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trauma,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desencadenan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serie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sistema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inmuno-neuro-endocrino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6266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53752"/>
            <a:ext cx="10972800" cy="1143000"/>
          </a:xfrm>
        </p:spPr>
        <p:txBody>
          <a:bodyPr/>
          <a:lstStyle/>
          <a:p>
            <a:r>
              <a:rPr lang="es-ES" dirty="0" smtClean="0"/>
              <a:t>MANIFESTACIONES TIROIDEAS ASOCIADAS A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196752"/>
            <a:ext cx="10972800" cy="4395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 comunicado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frecuencias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tiroideas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hipotiroidismo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clínico y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subclínico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Anticuerpos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antitiroglobulina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hasta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43 y 73 %, respectivamente, y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patogenia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mecanismos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estructurales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autoinmunitarios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genéticos.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475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MANIFESTACIONES TIROIDEAS ASOCIADAS A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28146" y="1409843"/>
            <a:ext cx="10729192" cy="5267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ambientales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genéticos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hormonales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desencadenar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Los estrógenos,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deshidroepiandosterona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hormonas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tiroideas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prolactina, la insulina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péptido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estar implicados en la patogenia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clínicas de la ES.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845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MANIFESTACIONES TIROIDEAS ASOCIADAS A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479376" y="1700808"/>
            <a:ext cx="11103024" cy="3662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Fibrosis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glándula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24 %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autopsias de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ES, contra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7 %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Hipotiroidismo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subclínico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26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marL="285750" indent="-28575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Alteraciones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pruebas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tiroidea (PFT)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23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</p:txBody>
      </p:sp>
    </p:spTree>
    <p:extLst>
      <p:ext uri="{BB962C8B-B14F-4D97-AF65-F5344CB8AC3E}">
        <p14:creationId xmlns:p14="http://schemas.microsoft.com/office/powerpoint/2010/main" val="3737418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984" y="0"/>
            <a:ext cx="10972800" cy="1143000"/>
          </a:xfrm>
        </p:spPr>
        <p:txBody>
          <a:bodyPr/>
          <a:lstStyle/>
          <a:p>
            <a:r>
              <a:rPr lang="es-ES" dirty="0"/>
              <a:t>MANIFESTACIONES TIROIDEAS ASOCIADAS A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21984" y="890020"/>
            <a:ext cx="10814992" cy="5967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Hipotiroidismo (HT)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10 %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anticuerpos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antitiroideos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50 % y PFT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13 %, pero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respuesta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exagerada al estímulo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hormona liberadora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tirotropina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(TRH).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encontrar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bocio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eutiroideo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tiroidea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autoinmunitaria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tiroiditis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Hashimoto,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hipertiroidismo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tiroiditis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subaguda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número no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despreciable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ES, estas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glándula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vez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predisponen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nódulos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cáncer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461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TRATAMIENTO DEL HIPOTIROIDISMO EN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832520" y="1382806"/>
            <a:ext cx="10749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La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levotiroxina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es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tratamiento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sustitutivo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en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HT clínico;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sin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embargo,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tratamiento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del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HT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subclínico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ha sido controvertido. Para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algunos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autores,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HT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subclínico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se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debe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tratar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cuando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se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tiene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cifras de TSH ≥ 10 µU/ml. </a:t>
            </a:r>
            <a:endParaRPr lang="pt-BR" sz="24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En 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la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población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general,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pacientes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HT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subclínico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cursan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contractilidad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miocárdica anormal, que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mejora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tras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tratamiento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levotiroxina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. A pesar de que en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algunos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estudios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resultados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son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controvertidos,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otros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han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demostrado que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sujetos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HT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subclínicos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Calibri" panose="020F0502020204030204" pitchFamily="34" charset="0"/>
              </a:rPr>
              <a:t>tienen</a:t>
            </a:r>
            <a:r>
              <a:rPr lang="pt-BR" sz="24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hipercolesterolemia</a:t>
            </a:r>
            <a:r>
              <a:rPr lang="pt-BR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35123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TRATAMIENTO DEL </a:t>
            </a:r>
            <a:r>
              <a:rPr lang="es-ES" dirty="0" smtClean="0"/>
              <a:t>HIPERTIROIDISMO </a:t>
            </a:r>
            <a:r>
              <a:rPr lang="es-ES" dirty="0"/>
              <a:t>EN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443841"/>
            <a:ext cx="108149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En la ES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frecuencia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hipertiroidismo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es menor (2,7-12,5 %) que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HT;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mayoría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informes de casos.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Sin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embargo,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estudio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epidemiológico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reciente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encontró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que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prevalencia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enfermedad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Graves (EG) en la 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102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veces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mayor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que en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población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general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algn="just">
              <a:lnSpc>
                <a:spcPct val="200000"/>
              </a:lnSpc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33285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INTRODUCCIÒN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513091"/>
            <a:ext cx="10972800" cy="3416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sistémica (ES) o esclerodermia es una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crónica y heterogénea caracterizada por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fibrosis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generalizada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órganos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internos,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vasculopatía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pequeños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vasos,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asociada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producción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autoanticuerpos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385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TRATAMIENTO DEL HIPERTIROIDISMO EN 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417638"/>
            <a:ext cx="1097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El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reconocimiento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hipertiroidismo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en especial EG en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ES, es importante,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ya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que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síntomas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y signos como fatiga,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diarrea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arritmias (taquicardia)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pérdida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peso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pueden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presentarse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en ambos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padecimientos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retrasan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diagnóstico. En la EG y ES se ha documentado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AATg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 títulos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bajos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aumento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inmunoglobulina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estimuladora de la tiroides. El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tratamiento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la EG 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fármacos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antitiroideos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metimazol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así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como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yodo-131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48974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 Y NEOPLASIA DE TIROIDES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19317" y="1417638"/>
            <a:ext cx="10972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La ES cursa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disfunción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tiroidea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alteraciones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autoinmunes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por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lo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que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predispone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formación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nódulos y neoplasias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tiroideas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E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l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reumatólogo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debe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prestar especial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atención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al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exámen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físico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cuello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y tiroides en cada consulta de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seguimento.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6983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 Y NEOPLASIA DE TIROIDES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52500" y="1196752"/>
            <a:ext cx="10887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ES, de aparecer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aumento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volumen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glándula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indicar PFT y CAAF para realizar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diagnóstico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temprano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alguna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neoplasia.</a:t>
            </a:r>
          </a:p>
          <a:p>
            <a:pPr marL="457200" indent="-45720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Además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interconsulta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equipo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multidisciplinario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atención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afecciones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quirúrgicas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tiroideas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para tomar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decisión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conducta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quirúrgica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definitiva.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209098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767408" y="1398072"/>
            <a:ext cx="10657184" cy="3416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reumáticas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causa sumamente importante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incapacidad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 en todo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mundo. Los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trastornos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reumáticos crónicos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constituyen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carga social y económica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considerable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todas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sociedades.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8159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es-ES" dirty="0" smtClean="0"/>
              <a:t>CONCLUSIONES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592004" y="1143000"/>
            <a:ext cx="10972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consecuencia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conocimiento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clínicas, enfoque diagnóstico-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terapéutico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sistémica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disfunción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tiroidea resulta fundamental para que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Reumatólogo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pueda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tomar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necesarias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prol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mejoría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cada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paciente.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8542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417638"/>
            <a:ext cx="10972800" cy="3416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Asimismo, se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requieren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mayores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investigaciones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incluyan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ensayos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clínicos aleatorizados de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buena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calidad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finalidad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determinar cada vez más,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mejores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estrategias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diagnóstico y la terapia de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pacientes.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500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9522" y="3714752"/>
            <a:ext cx="11882478" cy="3786190"/>
          </a:xfrm>
        </p:spPr>
        <p:txBody>
          <a:bodyPr>
            <a:normAutofit/>
          </a:bodyPr>
          <a:lstStyle/>
          <a:p>
            <a:pPr algn="l"/>
            <a:r>
              <a:rPr lang="pt-BR" sz="2400" dirty="0" smtClean="0">
                <a:latin typeface="Arial" pitchFamily="34" charset="0"/>
                <a:cs typeface="Arial" pitchFamily="34" charset="0"/>
              </a:rPr>
              <a:t>Dr. Ernesto Montada Cede</a:t>
            </a:r>
            <a:r>
              <a:rPr lang="es-ES_tradnl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ño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Dr. C Joaquín </a:t>
            </a:r>
            <a:r>
              <a:rPr lang="pt-BR" sz="2400" dirty="0">
                <a:latin typeface="Arial" pitchFamily="34" charset="0"/>
                <a:cs typeface="Arial" pitchFamily="34" charset="0"/>
              </a:rPr>
              <a:t>Alejandro Solarana 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Ortiz</a:t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Dr.C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Josè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Guzmàn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> Lorenzo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Dìaz</a:t>
            </a:r>
            <a:r>
              <a:rPr lang="pt-BR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2400" dirty="0" smtClean="0">
                <a:latin typeface="Arial" pitchFamily="34" charset="0"/>
                <a:cs typeface="Arial" pitchFamily="34" charset="0"/>
              </a:rPr>
            </a:br>
            <a:r>
              <a:rPr lang="pt-BR" sz="2400" dirty="0" smtClean="0">
                <a:latin typeface="Arial" pitchFamily="34" charset="0"/>
                <a:cs typeface="Arial" pitchFamily="34" charset="0"/>
              </a:rPr>
              <a:t>Dra. C Neyla Santiesteban 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Collado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 smtClean="0">
                <a:latin typeface="Arial" pitchFamily="34" charset="0"/>
                <a:cs typeface="Arial" pitchFamily="34" charset="0"/>
              </a:rPr>
            </a:br>
            <a:r>
              <a:rPr lang="pt-BR" sz="1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400" b="1" dirty="0" smtClean="0">
                <a:latin typeface="Arial" pitchFamily="34" charset="0"/>
                <a:cs typeface="Arial" pitchFamily="34" charset="0"/>
              </a:rPr>
            </a:b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79376" y="2229479"/>
            <a:ext cx="11355433" cy="1315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800" b="1" i="1" dirty="0">
                <a:latin typeface="Arial" panose="020B0604020202020204" pitchFamily="34" charset="0"/>
                <a:ea typeface="Calibri" panose="020F0502020204030204" pitchFamily="34" charset="0"/>
              </a:rPr>
              <a:t>ESCLEROSIS SISTÉMICA Y AFECCIONES TIROIDEAS. ASOCIACIÓN CLÍNICA DESAFIANTE PARA EL REUMATÓLOGO</a:t>
            </a:r>
            <a:endParaRPr lang="en-US" sz="2800" i="1" dirty="0"/>
          </a:p>
        </p:txBody>
      </p:sp>
      <p:pic>
        <p:nvPicPr>
          <p:cNvPr id="8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309522" y="8023"/>
            <a:ext cx="2546118" cy="2051607"/>
          </a:xfrm>
          <a:prstGeom prst="rect">
            <a:avLst/>
          </a:prstGeom>
        </p:spPr>
      </p:pic>
      <p:pic>
        <p:nvPicPr>
          <p:cNvPr id="9" name="Picture 99"/>
          <p:cNvPicPr/>
          <p:nvPr/>
        </p:nvPicPr>
        <p:blipFill>
          <a:blip r:embed="rId3"/>
          <a:stretch>
            <a:fillRect/>
          </a:stretch>
        </p:blipFill>
        <p:spPr>
          <a:xfrm>
            <a:off x="3359696" y="48554"/>
            <a:ext cx="8352928" cy="139733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58" t="76250" b="6951"/>
          <a:stretch/>
        </p:blipFill>
        <p:spPr>
          <a:xfrm>
            <a:off x="8649756" y="4340842"/>
            <a:ext cx="3048861" cy="1973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82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INTRODUCCIÒN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09600" y="1443841"/>
            <a:ext cx="10972800" cy="427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El término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se aplica 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aquellas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condiciones patológicas que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suponen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endurecimiento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anómalo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tejido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u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órgano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generalmente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como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consecuencia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aumento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progresivo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células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tejido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conjuntivo que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forman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parte 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están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intercaladas en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estructura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4807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INTRODUCCIÒN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622260" y="1417638"/>
            <a:ext cx="111030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Aunque habitualmente,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término se utiliza para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describir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afecciones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relacionadas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específicamente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determinados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órganos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o sistemas, como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vasos sanguíneos (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arteriosclerosis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) 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los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nervios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múltiple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),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afectación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multiorgánica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define 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sistémica. El término esclerodermia se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refiere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específicamente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a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manifestación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externa más característica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sistémica,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endurecimiento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engrosamiento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la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piel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94998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INTRODUCCIÒN</a:t>
            </a:r>
            <a:endParaRPr lang="en-US" dirty="0"/>
          </a:p>
        </p:txBody>
      </p:sp>
      <p:sp>
        <p:nvSpPr>
          <p:cNvPr id="4" name="Rectángulo 3"/>
          <p:cNvSpPr/>
          <p:nvPr/>
        </p:nvSpPr>
        <p:spPr>
          <a:xfrm>
            <a:off x="609600" y="1513091"/>
            <a:ext cx="10972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Afecta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principalmente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mujeres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cuarta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quinta década de la vida aumentando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incidencia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edad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reportan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4 a 12 casos/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millón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habitantes/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preferencia étnica y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de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distribución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universal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698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CLASIFICACIÒN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731404" y="1417638"/>
            <a:ext cx="10729192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1000"/>
              </a:spcAft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Según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compromiso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cutáneo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difusa</a:t>
            </a:r>
          </a:p>
          <a:p>
            <a:pPr marL="457200" indent="-45720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limitada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esclerodermia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7705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CLASIFICACIÒN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544488" y="1417638"/>
            <a:ext cx="11103024" cy="427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Asimismo, existe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subtipo de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temprana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también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denominada “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-esclerodermia”, que se caracteriza por presentar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capilaroscópicas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anticuerpos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antinucleares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positivos y FR.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pacientes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considerados de alto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riesgo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desarrollar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evolución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una ES definida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41926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FORMAS CLÌNICAS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407368" y="1417638"/>
            <a:ext cx="10972800" cy="669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839416" y="1463415"/>
            <a:ext cx="107429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Forma limitada (síndrome de CREST;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limited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Systemic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lSSc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  <a:endParaRPr lang="en-US" sz="2800" dirty="0"/>
          </a:p>
        </p:txBody>
      </p:sp>
      <p:sp>
        <p:nvSpPr>
          <p:cNvPr id="5" name="Rectángulo 4"/>
          <p:cNvSpPr/>
          <p:nvPr/>
        </p:nvSpPr>
        <p:spPr>
          <a:xfrm>
            <a:off x="787853" y="2463299"/>
            <a:ext cx="108461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Forma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generalizada o difusa (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diffuse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Systemic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dSSc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  <a:endParaRPr lang="en-US" sz="2800" dirty="0"/>
          </a:p>
        </p:txBody>
      </p:sp>
      <p:sp>
        <p:nvSpPr>
          <p:cNvPr id="6" name="Rectángulo 5"/>
          <p:cNvSpPr/>
          <p:nvPr/>
        </p:nvSpPr>
        <p:spPr>
          <a:xfrm>
            <a:off x="839416" y="3105835"/>
            <a:ext cx="105407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Esclerodermia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sin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cambios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en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piel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Systemic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sine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scleroderma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;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SSss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  <a:endParaRPr lang="en-US" sz="2800" dirty="0"/>
          </a:p>
        </p:txBody>
      </p:sp>
      <p:sp>
        <p:nvSpPr>
          <p:cNvPr id="7" name="Rectángulo 6"/>
          <p:cNvSpPr/>
          <p:nvPr/>
        </p:nvSpPr>
        <p:spPr>
          <a:xfrm>
            <a:off x="839416" y="4293096"/>
            <a:ext cx="11305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Síndrome de 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superposición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2800" dirty="0"/>
          </a:p>
        </p:txBody>
      </p:sp>
      <p:sp>
        <p:nvSpPr>
          <p:cNvPr id="8" name="Rectángulo 7"/>
          <p:cNvSpPr/>
          <p:nvPr/>
        </p:nvSpPr>
        <p:spPr>
          <a:xfrm>
            <a:off x="902010" y="5049470"/>
            <a:ext cx="104781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Síndrome de alto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riesgo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desarrollo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</a:rPr>
              <a:t>esclerosis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</a:rPr>
              <a:t>sistémica.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7239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1302" y="-9175"/>
            <a:ext cx="10972800" cy="1143000"/>
          </a:xfrm>
        </p:spPr>
        <p:txBody>
          <a:bodyPr/>
          <a:lstStyle/>
          <a:p>
            <a:r>
              <a:rPr lang="es-ES" dirty="0" smtClean="0"/>
              <a:t>MANIFESTACIONES CLÌNICAS</a:t>
            </a:r>
            <a:endParaRPr lang="en-US" dirty="0"/>
          </a:p>
        </p:txBody>
      </p:sp>
      <p:sp>
        <p:nvSpPr>
          <p:cNvPr id="3" name="Rectángulo 2"/>
          <p:cNvSpPr/>
          <p:nvPr/>
        </p:nvSpPr>
        <p:spPr>
          <a:xfrm>
            <a:off x="361078" y="764704"/>
            <a:ext cx="11103024" cy="5439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muy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variada,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dependiendo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tejido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mayormente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afectado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pt-BR" sz="2800" dirty="0" err="1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nduración</a:t>
            </a: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progresiva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piel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compromiso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variable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cara,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pudiendo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aparecer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telangiectasias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hiperpigmentación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calcificaciones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cutáneas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fenómeno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Raynaud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(FR)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diverso grado de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severidad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pero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frecuentemente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dolor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úlceras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digitales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suele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acompañar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esta </a:t>
            </a:r>
            <a:r>
              <a:rPr lang="pt-BR" sz="2800" dirty="0" err="1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enfermedad</a:t>
            </a:r>
            <a:r>
              <a:rPr lang="pt-BR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t-BR" sz="2800" dirty="0" smtClean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937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8390</TotalTime>
  <Words>1307</Words>
  <Application>Microsoft Office PowerPoint</Application>
  <PresentationFormat>Personalizado</PresentationFormat>
  <Paragraphs>71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Tema do Office</vt:lpstr>
      <vt:lpstr>Dr. Ernesto Montada Cedeño Dr. C Joaquín Alejandro Solarana Ortiz Dr.C Josè Guzmàn Lorenzo Dìaz Dra. C Neyla Santiesteban Collado   </vt:lpstr>
      <vt:lpstr>INTRODUCCIÒN</vt:lpstr>
      <vt:lpstr>INTRODUCCIÒN</vt:lpstr>
      <vt:lpstr>INTRODUCCIÒN</vt:lpstr>
      <vt:lpstr>INTRODUCCIÒN</vt:lpstr>
      <vt:lpstr>CLASIFICACIÒN</vt:lpstr>
      <vt:lpstr>CLASIFICACIÒN</vt:lpstr>
      <vt:lpstr>FORMAS CLÌNICAS</vt:lpstr>
      <vt:lpstr>MANIFESTACIONES CLÌNICAS</vt:lpstr>
      <vt:lpstr>MANIFESTACIONES CLÌNICAS</vt:lpstr>
      <vt:lpstr>MANIFESTACIONES CLÌNICAS</vt:lpstr>
      <vt:lpstr>Presentación de PowerPoint</vt:lpstr>
      <vt:lpstr>Presentación de PowerPoint</vt:lpstr>
      <vt:lpstr>MANIFESTACIONES TIROIDEAS ASOCIADAS A ES</vt:lpstr>
      <vt:lpstr>MANIFESTACIONES TIROIDEAS ASOCIADAS A ES</vt:lpstr>
      <vt:lpstr>MANIFESTACIONES TIROIDEAS ASOCIADAS A ES</vt:lpstr>
      <vt:lpstr>MANIFESTACIONES TIROIDEAS ASOCIADAS A ES</vt:lpstr>
      <vt:lpstr>TRATAMIENTO DEL HIPOTIROIDISMO EN ES</vt:lpstr>
      <vt:lpstr>TRATAMIENTO DEL HIPERTIROIDISMO EN ES</vt:lpstr>
      <vt:lpstr>TRATAMIENTO DEL HIPERTIROIDISMO EN ES</vt:lpstr>
      <vt:lpstr>ES Y NEOPLASIA DE TIROIDES</vt:lpstr>
      <vt:lpstr>ES Y NEOPLASIA DE TIROIDES</vt:lpstr>
      <vt:lpstr>CONCLUSIONES</vt:lpstr>
      <vt:lpstr>CONCLUSIONES</vt:lpstr>
      <vt:lpstr>CONCLUSIONES</vt:lpstr>
      <vt:lpstr>Dr. Ernesto Montada Cedeño Dr. C Joaquín Alejandro Solarana Ortiz Dr.C Josè Guzmàn Lorenzo Dìaz Dra. C Neyla Santiesteban Collado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 UNA CLASIFICACIÓN MODIFICADA PARA LAS COMPLICACIONES RELACIONADAS CON LA CIRUGÍA TIROIDEA   Dr. Joaquín Alejandro Solarana Ortíz</dc:title>
  <dc:creator>PC</dc:creator>
  <cp:lastModifiedBy>Owner</cp:lastModifiedBy>
  <cp:revision>1206</cp:revision>
  <dcterms:created xsi:type="dcterms:W3CDTF">2019-01-30T09:00:30Z</dcterms:created>
  <dcterms:modified xsi:type="dcterms:W3CDTF">2023-10-13T22:48:11Z</dcterms:modified>
</cp:coreProperties>
</file>